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1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9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52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0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1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2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7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0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BD9A-A803-42A6-96D4-1786FD6D08FC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ED62B-4B97-491A-A49E-A6750F72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PHIL 1290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6 of </a:t>
            </a:r>
            <a:r>
              <a:rPr lang="en-US" u="sng" dirty="0"/>
              <a:t>Critical Thinking</a:t>
            </a:r>
            <a:r>
              <a:rPr lang="en-US" dirty="0"/>
              <a:t> by Andrew Lawless</a:t>
            </a:r>
          </a:p>
          <a:p>
            <a:r>
              <a:rPr lang="en-US" dirty="0"/>
              <a:t>“Testing for Validity” Part 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3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Validity Tests Using Truth Tables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In a truth table devised to test the validity of an argument, if there is </a:t>
            </a:r>
            <a:r>
              <a:rPr lang="en-US" i="1" dirty="0"/>
              <a:t>at least</a:t>
            </a:r>
            <a:r>
              <a:rPr lang="en-US" dirty="0"/>
              <a:t> one row where premises are all true and the conclusion false, then that proves the invalidity of the argument tested.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If there is no such row, then that proves it is valid.</a:t>
            </a:r>
          </a:p>
        </p:txBody>
      </p:sp>
    </p:spTree>
    <p:extLst>
      <p:ext uri="{BB962C8B-B14F-4D97-AF65-F5344CB8AC3E}">
        <p14:creationId xmlns:p14="http://schemas.microsoft.com/office/powerpoint/2010/main" val="80416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Argument Validity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4" eaLnBrk="1" hangingPunct="1">
              <a:buFontTx/>
              <a:buNone/>
            </a:pPr>
            <a:r>
              <a:rPr lang="en-US" dirty="0"/>
              <a:t>                P                          	      P               C</a:t>
            </a:r>
          </a:p>
          <a:p>
            <a:pPr eaLnBrk="1" hangingPunct="1"/>
            <a:r>
              <a:rPr lang="en-US" u="sng" dirty="0"/>
              <a:t>A</a:t>
            </a:r>
            <a:r>
              <a:rPr lang="en-US" dirty="0"/>
              <a:t>	</a:t>
            </a:r>
            <a:r>
              <a:rPr lang="en-US" u="sng" dirty="0"/>
              <a:t>B</a:t>
            </a:r>
            <a:r>
              <a:rPr lang="en-US" dirty="0"/>
              <a:t>	</a:t>
            </a:r>
            <a:r>
              <a:rPr lang="en-US" u="sng" dirty="0"/>
              <a:t>(</a:t>
            </a:r>
            <a:r>
              <a:rPr lang="en-US" u="sng" dirty="0" err="1"/>
              <a:t>AvB</a:t>
            </a:r>
            <a:r>
              <a:rPr lang="en-US" u="sng" dirty="0"/>
              <a:t>)-&gt;(A&amp;B)</a:t>
            </a:r>
            <a:r>
              <a:rPr lang="en-US" dirty="0"/>
              <a:t>	 </a:t>
            </a:r>
            <a:r>
              <a:rPr lang="en-US" u="sng" dirty="0" err="1"/>
              <a:t>AvB</a:t>
            </a:r>
            <a:r>
              <a:rPr lang="en-US" u="sng" dirty="0"/>
              <a:t>	</a:t>
            </a:r>
            <a:r>
              <a:rPr lang="en-US" dirty="0"/>
              <a:t> </a:t>
            </a:r>
            <a:r>
              <a:rPr lang="en-US" u="sng" dirty="0"/>
              <a:t>A&amp;B</a:t>
            </a:r>
          </a:p>
          <a:p>
            <a:pPr eaLnBrk="1" hangingPunct="1"/>
            <a:r>
              <a:rPr lang="en-US" dirty="0"/>
              <a:t>T	T	</a:t>
            </a:r>
          </a:p>
          <a:p>
            <a:pPr eaLnBrk="1" hangingPunct="1"/>
            <a:r>
              <a:rPr lang="en-US" dirty="0"/>
              <a:t>T	F	</a:t>
            </a:r>
          </a:p>
          <a:p>
            <a:pPr eaLnBrk="1" hangingPunct="1"/>
            <a:r>
              <a:rPr lang="en-US" dirty="0"/>
              <a:t>F	T	</a:t>
            </a:r>
          </a:p>
          <a:p>
            <a:pPr eaLnBrk="1" hangingPunct="1"/>
            <a:r>
              <a:rPr lang="en-US" dirty="0"/>
              <a:t>F	F	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72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Argument Validity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A	B	</a:t>
            </a:r>
            <a:r>
              <a:rPr lang="en-US" u="sng"/>
              <a:t>(AvB)-&gt;(A&amp;B)</a:t>
            </a:r>
            <a:r>
              <a:rPr lang="en-US"/>
              <a:t>	 </a:t>
            </a:r>
            <a:r>
              <a:rPr lang="en-US" u="sng"/>
              <a:t>AvB	</a:t>
            </a: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</a:rPr>
              <a:t>A&amp;B</a:t>
            </a:r>
          </a:p>
          <a:p>
            <a:pPr eaLnBrk="1" hangingPunct="1"/>
            <a:r>
              <a:rPr lang="en-US"/>
              <a:t>T	T	T	T	T	   T	   T</a:t>
            </a:r>
          </a:p>
          <a:p>
            <a:pPr eaLnBrk="1" hangingPunct="1"/>
            <a:r>
              <a:rPr lang="en-US"/>
              <a:t>T	F	T	F	F	   T	   F</a:t>
            </a:r>
          </a:p>
          <a:p>
            <a:pPr eaLnBrk="1" hangingPunct="1"/>
            <a:r>
              <a:rPr lang="en-US"/>
              <a:t>F	T	T	F	F	   T	   F</a:t>
            </a:r>
          </a:p>
          <a:p>
            <a:pPr eaLnBrk="1" hangingPunct="1"/>
            <a:r>
              <a:rPr lang="en-US"/>
              <a:t>F	F	F	T	F	   F	   F</a:t>
            </a:r>
          </a:p>
        </p:txBody>
      </p:sp>
    </p:spTree>
    <p:extLst>
      <p:ext uri="{BB962C8B-B14F-4D97-AF65-F5344CB8AC3E}">
        <p14:creationId xmlns:p14="http://schemas.microsoft.com/office/powerpoint/2010/main" val="415356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Argument Validity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                	   P           </a:t>
            </a:r>
            <a:r>
              <a:rPr lang="en-US" dirty="0" err="1"/>
              <a:t>P</a:t>
            </a:r>
            <a:r>
              <a:rPr lang="en-US" dirty="0"/>
              <a:t>       C</a:t>
            </a:r>
            <a:r>
              <a:rPr lang="en-US" u="sng" dirty="0"/>
              <a:t>              </a:t>
            </a:r>
          </a:p>
          <a:p>
            <a:pPr eaLnBrk="1" hangingPunct="1"/>
            <a:r>
              <a:rPr lang="en-US" u="sng" dirty="0"/>
              <a:t>A	B</a:t>
            </a:r>
            <a:r>
              <a:rPr lang="en-US" dirty="0"/>
              <a:t>	</a:t>
            </a:r>
            <a:r>
              <a:rPr lang="en-US" u="sng" dirty="0" err="1"/>
              <a:t>AvB</a:t>
            </a:r>
            <a:r>
              <a:rPr lang="en-US" dirty="0"/>
              <a:t>	   </a:t>
            </a:r>
            <a:r>
              <a:rPr lang="en-US" u="sng" dirty="0"/>
              <a:t>A</a:t>
            </a:r>
            <a:r>
              <a:rPr lang="en-US" dirty="0"/>
              <a:t>	</a:t>
            </a:r>
            <a:r>
              <a:rPr lang="en-US" u="sng" dirty="0"/>
              <a:t>~B</a:t>
            </a:r>
          </a:p>
          <a:p>
            <a:pPr eaLnBrk="1" hangingPunct="1"/>
            <a:r>
              <a:rPr lang="en-US" dirty="0"/>
              <a:t>T	T		   </a:t>
            </a:r>
          </a:p>
          <a:p>
            <a:pPr eaLnBrk="1" hangingPunct="1"/>
            <a:r>
              <a:rPr lang="en-US" dirty="0"/>
              <a:t>T	F		   </a:t>
            </a:r>
          </a:p>
          <a:p>
            <a:pPr eaLnBrk="1" hangingPunct="1"/>
            <a:r>
              <a:rPr lang="en-US" dirty="0"/>
              <a:t>F	T		   </a:t>
            </a:r>
          </a:p>
          <a:p>
            <a:pPr eaLnBrk="1" hangingPunct="1"/>
            <a:r>
              <a:rPr lang="en-US" dirty="0"/>
              <a:t>F	F	</a:t>
            </a:r>
          </a:p>
        </p:txBody>
      </p:sp>
    </p:spTree>
    <p:extLst>
      <p:ext uri="{BB962C8B-B14F-4D97-AF65-F5344CB8AC3E}">
        <p14:creationId xmlns:p14="http://schemas.microsoft.com/office/powerpoint/2010/main" val="350738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Argument Validity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u="sng"/>
              <a:t>A	B</a:t>
            </a:r>
            <a:r>
              <a:rPr lang="en-US"/>
              <a:t>	</a:t>
            </a:r>
            <a:r>
              <a:rPr lang="en-US" u="sng"/>
              <a:t>AvB</a:t>
            </a:r>
            <a:r>
              <a:rPr lang="en-US"/>
              <a:t>		</a:t>
            </a:r>
            <a:r>
              <a:rPr lang="en-US" u="sng"/>
              <a:t>A</a:t>
            </a:r>
            <a:r>
              <a:rPr lang="en-US"/>
              <a:t>	</a:t>
            </a:r>
            <a:r>
              <a:rPr lang="en-US" u="sng"/>
              <a:t>~B</a:t>
            </a:r>
          </a:p>
          <a:p>
            <a:pPr eaLnBrk="1" hangingPunct="1"/>
            <a:r>
              <a:rPr lang="en-US"/>
              <a:t>T	T	</a:t>
            </a:r>
            <a:r>
              <a:rPr lang="en-US">
                <a:solidFill>
                  <a:schemeClr val="folHlink"/>
                </a:solidFill>
              </a:rPr>
              <a:t>T		T	F</a:t>
            </a:r>
            <a:r>
              <a:rPr lang="en-US"/>
              <a:t>	   </a:t>
            </a:r>
          </a:p>
          <a:p>
            <a:pPr eaLnBrk="1" hangingPunct="1"/>
            <a:r>
              <a:rPr lang="en-US"/>
              <a:t>T	F	T		T	T	   </a:t>
            </a:r>
          </a:p>
          <a:p>
            <a:pPr eaLnBrk="1" hangingPunct="1"/>
            <a:r>
              <a:rPr lang="en-US"/>
              <a:t>F	T	T		F	F	   </a:t>
            </a:r>
          </a:p>
          <a:p>
            <a:pPr eaLnBrk="1" hangingPunct="1"/>
            <a:r>
              <a:rPr lang="en-US"/>
              <a:t>F	F	F		F	T	   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4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Formal Fallacies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/>
              <a:t>Affirming the Consequent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P  -&gt;  Q</a:t>
            </a:r>
          </a:p>
          <a:p>
            <a:pPr eaLnBrk="1" hangingPunct="1"/>
            <a:r>
              <a:rPr lang="en-US" u="sng"/>
              <a:t>Q_____</a:t>
            </a:r>
          </a:p>
          <a:p>
            <a:pPr eaLnBrk="1" hangingPunct="1"/>
            <a:r>
              <a:rPr lang="en-US"/>
              <a:t>P</a:t>
            </a: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/>
              <a:t>Denying the Antecedent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P  -&gt;  Q</a:t>
            </a:r>
          </a:p>
          <a:p>
            <a:pPr eaLnBrk="1" hangingPunct="1"/>
            <a:r>
              <a:rPr lang="en-US" u="sng"/>
              <a:t>~P____</a:t>
            </a:r>
          </a:p>
          <a:p>
            <a:pPr eaLnBrk="1" hangingPunct="1"/>
            <a:r>
              <a:rPr lang="en-US"/>
              <a:t>~Q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17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/>
              <a:t>The Practical Limitation of the Truth Table Method – and What To Do About It</a:t>
            </a:r>
            <a:r>
              <a:rPr lang="en-US" sz="4000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Consider the following argument: </a:t>
            </a:r>
          </a:p>
          <a:p>
            <a:pPr marL="609600" indent="-609600"/>
            <a:r>
              <a:rPr lang="en-US"/>
              <a:t>(1) A -&gt; B				</a:t>
            </a:r>
          </a:p>
          <a:p>
            <a:pPr marL="609600" indent="-609600"/>
            <a:r>
              <a:rPr lang="en-US"/>
              <a:t>(2) ~ (B v C)</a:t>
            </a:r>
          </a:p>
          <a:p>
            <a:pPr marL="609600" indent="-609600"/>
            <a:r>
              <a:rPr lang="en-US"/>
              <a:t>(3) D -&gt; (C v A)</a:t>
            </a:r>
          </a:p>
          <a:p>
            <a:pPr marL="609600" indent="-609600"/>
            <a:r>
              <a:rPr lang="en-US"/>
              <a:t>(4) E -&gt; (D v F)	// Therefore,  ~ E</a:t>
            </a:r>
          </a:p>
          <a:p>
            <a:pPr marL="609600" indent="-609600"/>
            <a:r>
              <a:rPr lang="en-US"/>
              <a:t>If we were to construct a Truth Table for this argument it would be too cumbersome to deal with, so.. we need a short cut method. </a:t>
            </a:r>
          </a:p>
        </p:txBody>
      </p:sp>
    </p:spTree>
    <p:extLst>
      <p:ext uri="{BB962C8B-B14F-4D97-AF65-F5344CB8AC3E}">
        <p14:creationId xmlns:p14="http://schemas.microsoft.com/office/powerpoint/2010/main" val="2614980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The Practical Limitation of the Truth Table Method – and What To Do About It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If we were to construct a Truth Table for that  argument it would be too cumbersome to deal with, so.. think about this.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In a truth table devised to test the validity of an argument, if there is </a:t>
            </a:r>
            <a:r>
              <a:rPr lang="en-US" i="1"/>
              <a:t>at least</a:t>
            </a:r>
            <a:r>
              <a:rPr lang="en-US"/>
              <a:t> one row where premises are all true and the conclusion false, then that proves the invalidity of the argument tested.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If there is no such row, then that proves it is valid.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Short Method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Apply truth values to the component simple propositions so as to make the argument invalid.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That is, ascribe truth values to the simple propositions so as to make all the premises true and the conclusion false.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The important point is to be sure you are consistent in your application of truth values.</a:t>
            </a:r>
          </a:p>
        </p:txBody>
      </p:sp>
    </p:spTree>
    <p:extLst>
      <p:ext uri="{BB962C8B-B14F-4D97-AF65-F5344CB8AC3E}">
        <p14:creationId xmlns:p14="http://schemas.microsoft.com/office/powerpoint/2010/main" val="2513167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Short Method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(1) A -&gt; B	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r>
              <a:rPr lang="en-US" dirty="0"/>
              <a:t>				</a:t>
            </a:r>
          </a:p>
          <a:p>
            <a:pPr eaLnBrk="1" hangingPunct="1"/>
            <a:r>
              <a:rPr lang="en-US" dirty="0"/>
              <a:t>(2) ~ (B v C)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endParaRPr lang="en-US" dirty="0"/>
          </a:p>
          <a:p>
            <a:pPr eaLnBrk="1" hangingPunct="1"/>
            <a:r>
              <a:rPr lang="en-US" dirty="0"/>
              <a:t>(3) D -&gt; (C v A)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endParaRPr lang="en-US" dirty="0"/>
          </a:p>
          <a:p>
            <a:pPr eaLnBrk="1" hangingPunct="1"/>
            <a:r>
              <a:rPr lang="en-US" dirty="0"/>
              <a:t>(4) E -&gt; (D v F)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r>
              <a:rPr lang="en-US" dirty="0"/>
              <a:t>	</a:t>
            </a:r>
          </a:p>
          <a:p>
            <a:pPr eaLnBrk="1" hangingPunct="1"/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</a:t>
            </a:r>
            <a:r>
              <a:rPr lang="en-US" dirty="0"/>
              <a:t> ~ E			</a:t>
            </a:r>
            <a:r>
              <a:rPr lang="en-US" dirty="0">
                <a:solidFill>
                  <a:schemeClr val="hlink"/>
                </a:solidFill>
              </a:rPr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0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Short Method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dirty="0"/>
              <a:t>(1)  ~A -&gt; (B &amp; C)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endParaRPr lang="en-US" dirty="0"/>
          </a:p>
          <a:p>
            <a:pPr marL="609600" indent="-609600"/>
            <a:r>
              <a:rPr lang="en-US" dirty="0"/>
              <a:t>(2)   D -&gt; ~C			</a:t>
            </a:r>
            <a:r>
              <a:rPr lang="en-US" dirty="0">
                <a:solidFill>
                  <a:schemeClr val="hlink"/>
                </a:solidFill>
              </a:rPr>
              <a:t>T</a:t>
            </a:r>
            <a:r>
              <a:rPr lang="en-US" dirty="0"/>
              <a:t>	</a:t>
            </a:r>
          </a:p>
          <a:p>
            <a:pPr marL="609600" indent="-609600"/>
            <a:r>
              <a:rPr lang="en-US" dirty="0">
                <a:sym typeface="Symbol" pitchFamily="18" charset="2"/>
              </a:rPr>
              <a:t></a:t>
            </a:r>
            <a:r>
              <a:rPr lang="en-US" dirty="0"/>
              <a:t> D -&gt; A			</a:t>
            </a:r>
            <a:r>
              <a:rPr lang="en-US" dirty="0">
                <a:solidFill>
                  <a:schemeClr val="hlink"/>
                </a:solidFill>
              </a:rPr>
              <a:t>F</a:t>
            </a:r>
            <a:endParaRPr lang="en-US" dirty="0"/>
          </a:p>
          <a:p>
            <a:pPr marL="609600" indent="-6096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71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Short Method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If you cannot make the argument invalid by the consistent application of truth values to the simple propositions then….  the argument is valid.</a:t>
            </a:r>
          </a:p>
        </p:txBody>
      </p:sp>
    </p:spTree>
    <p:extLst>
      <p:ext uri="{BB962C8B-B14F-4D97-AF65-F5344CB8AC3E}">
        <p14:creationId xmlns:p14="http://schemas.microsoft.com/office/powerpoint/2010/main" val="1184462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701</Words>
  <Application>Microsoft Office PowerPoint</Application>
  <PresentationFormat>宽屏</PresentationFormat>
  <Paragraphs>71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PHIL 1290</vt:lpstr>
      <vt:lpstr>Validity Tests Using Truth Tables</vt:lpstr>
      <vt:lpstr>Argument Validity</vt:lpstr>
      <vt:lpstr>Argument Validity</vt:lpstr>
      <vt:lpstr>Argument Validity</vt:lpstr>
      <vt:lpstr>Argument Validity</vt:lpstr>
      <vt:lpstr>Formal Fallacies</vt:lpstr>
      <vt:lpstr>The Practical Limitation of the Truth Table Method – and What To Do About It </vt:lpstr>
      <vt:lpstr>The Practical Limitation of the Truth Table Method – and What To Do About It</vt:lpstr>
      <vt:lpstr>The Short Method</vt:lpstr>
      <vt:lpstr>The Short Method</vt:lpstr>
      <vt:lpstr>The Short Method</vt:lpstr>
      <vt:lpstr>The Short Method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 1290</dc:title>
  <dc:creator>walsh</dc:creator>
  <cp:lastModifiedBy>Alvin？NG NG</cp:lastModifiedBy>
  <cp:revision>14</cp:revision>
  <dcterms:created xsi:type="dcterms:W3CDTF">2020-09-04T19:28:06Z</dcterms:created>
  <dcterms:modified xsi:type="dcterms:W3CDTF">2020-10-31T17:59:45Z</dcterms:modified>
</cp:coreProperties>
</file>